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9" r:id="rId4"/>
    <p:sldId id="260" r:id="rId5"/>
    <p:sldId id="312" r:id="rId6"/>
    <p:sldId id="313" r:id="rId7"/>
    <p:sldId id="314" r:id="rId8"/>
    <p:sldId id="261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BF368-1159-4CBF-B586-EFD339A4C0C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7A5199-BD66-495C-85F4-19646EBE6AF4}">
      <dgm:prSet phldrT="[Texto]"/>
      <dgm:spPr/>
      <dgm:t>
        <a:bodyPr/>
        <a:lstStyle/>
        <a:p>
          <a:r>
            <a:rPr lang="es-ES" dirty="0"/>
            <a:t>Históricamente nuestra área de trabajo fue la Educación Especial, apoyando procesos de integración de personas con discapacidad </a:t>
          </a:r>
        </a:p>
      </dgm:t>
    </dgm:pt>
    <dgm:pt modelId="{674E22B6-CD6A-42E0-B91C-4538C6EE6B4A}" type="parTrans" cxnId="{2B3B4D0A-B907-41CB-90A8-1BDA88DD3157}">
      <dgm:prSet/>
      <dgm:spPr/>
      <dgm:t>
        <a:bodyPr/>
        <a:lstStyle/>
        <a:p>
          <a:endParaRPr lang="es-ES"/>
        </a:p>
      </dgm:t>
    </dgm:pt>
    <dgm:pt modelId="{EB987C9D-D989-4D38-ADE4-A784571D908C}" type="sibTrans" cxnId="{2B3B4D0A-B907-41CB-90A8-1BDA88DD3157}">
      <dgm:prSet/>
      <dgm:spPr/>
      <dgm:t>
        <a:bodyPr/>
        <a:lstStyle/>
        <a:p>
          <a:endParaRPr lang="es-ES"/>
        </a:p>
      </dgm:t>
    </dgm:pt>
    <dgm:pt modelId="{A1FA6C03-E196-4108-BAB4-4BAB5030BBD7}">
      <dgm:prSet phldrT="[Texto]"/>
      <dgm:spPr/>
      <dgm:t>
        <a:bodyPr/>
        <a:lstStyle/>
        <a:p>
          <a:r>
            <a:rPr lang="es-ES" dirty="0"/>
            <a:t>Nuestra propuesta para una educación inclusiva que atienda a la diversidad de cualquier origen </a:t>
          </a:r>
        </a:p>
      </dgm:t>
    </dgm:pt>
    <dgm:pt modelId="{E66E2D6F-3EA9-4BD1-927A-B533A40F9D18}" type="parTrans" cxnId="{B9A79B95-C00E-4C8E-8B18-2A918618BDAB}">
      <dgm:prSet/>
      <dgm:spPr/>
      <dgm:t>
        <a:bodyPr/>
        <a:lstStyle/>
        <a:p>
          <a:endParaRPr lang="es-ES"/>
        </a:p>
      </dgm:t>
    </dgm:pt>
    <dgm:pt modelId="{E94631F6-2A26-4296-B5B4-B8F35CF7CF7E}" type="sibTrans" cxnId="{B9A79B95-C00E-4C8E-8B18-2A918618BDAB}">
      <dgm:prSet/>
      <dgm:spPr/>
      <dgm:t>
        <a:bodyPr/>
        <a:lstStyle/>
        <a:p>
          <a:endParaRPr lang="es-ES"/>
        </a:p>
      </dgm:t>
    </dgm:pt>
    <dgm:pt modelId="{771463CB-D208-48BA-886B-D90D68AA907B}">
      <dgm:prSet phldrT="[Texto]"/>
      <dgm:spPr/>
      <dgm:t>
        <a:bodyPr/>
        <a:lstStyle/>
        <a:p>
          <a:pPr>
            <a:buNone/>
          </a:pPr>
          <a:r>
            <a:rPr lang="es-ES" dirty="0"/>
            <a:t>INDEX </a:t>
          </a:r>
          <a:r>
            <a:rPr lang="es-ES" dirty="0" err="1"/>
            <a:t>for</a:t>
          </a:r>
          <a:r>
            <a:rPr lang="es-ES" dirty="0"/>
            <a:t> </a:t>
          </a:r>
          <a:r>
            <a:rPr lang="es-ES" dirty="0" err="1"/>
            <a:t>Inclusion</a:t>
          </a:r>
          <a:endParaRPr lang="es-ES" dirty="0"/>
        </a:p>
      </dgm:t>
    </dgm:pt>
    <dgm:pt modelId="{94DC6AF9-B4BD-4618-91A1-AB23000049EB}" type="parTrans" cxnId="{5931ED5C-6C3B-40ED-91B0-D029ABE8CD49}">
      <dgm:prSet/>
      <dgm:spPr/>
      <dgm:t>
        <a:bodyPr/>
        <a:lstStyle/>
        <a:p>
          <a:endParaRPr lang="es-ES"/>
        </a:p>
      </dgm:t>
    </dgm:pt>
    <dgm:pt modelId="{D8315C65-7947-40A6-9B6D-BDA4EF5FA2BD}" type="sibTrans" cxnId="{5931ED5C-6C3B-40ED-91B0-D029ABE8CD49}">
      <dgm:prSet/>
      <dgm:spPr/>
      <dgm:t>
        <a:bodyPr/>
        <a:lstStyle/>
        <a:p>
          <a:endParaRPr lang="es-ES"/>
        </a:p>
      </dgm:t>
    </dgm:pt>
    <dgm:pt modelId="{57F0A828-00DE-454C-BC3D-6D0DFBEE240A}">
      <dgm:prSet phldrT="[Texto]"/>
      <dgm:spPr/>
      <dgm:t>
        <a:bodyPr/>
        <a:lstStyle/>
        <a:p>
          <a:r>
            <a:rPr lang="es-ES" dirty="0"/>
            <a:t>En la actualidad desde una mirada inclusiva postulamos una escuela donde todos puedan aprender  y ser felices</a:t>
          </a:r>
        </a:p>
      </dgm:t>
    </dgm:pt>
    <dgm:pt modelId="{348AF96C-859C-47F8-BA56-ADE939EF5DA3}" type="sibTrans" cxnId="{BE49227F-623D-458A-86FA-36717E01A0CF}">
      <dgm:prSet/>
      <dgm:spPr/>
      <dgm:t>
        <a:bodyPr/>
        <a:lstStyle/>
        <a:p>
          <a:endParaRPr lang="es-ES"/>
        </a:p>
      </dgm:t>
    </dgm:pt>
    <dgm:pt modelId="{896E676F-03EB-428F-982D-BBD5B32F0E82}" type="parTrans" cxnId="{BE49227F-623D-458A-86FA-36717E01A0CF}">
      <dgm:prSet/>
      <dgm:spPr/>
      <dgm:t>
        <a:bodyPr/>
        <a:lstStyle/>
        <a:p>
          <a:endParaRPr lang="es-ES"/>
        </a:p>
      </dgm:t>
    </dgm:pt>
    <dgm:pt modelId="{5CD7C753-0C34-4BB4-89E8-99AFD0870627}" type="pres">
      <dgm:prSet presAssocID="{DA7BF368-1159-4CBF-B586-EFD339A4C0C5}" presName="rootnode" presStyleCnt="0">
        <dgm:presLayoutVars>
          <dgm:chMax/>
          <dgm:chPref/>
          <dgm:dir/>
          <dgm:animLvl val="lvl"/>
        </dgm:presLayoutVars>
      </dgm:prSet>
      <dgm:spPr/>
    </dgm:pt>
    <dgm:pt modelId="{2718123E-B82F-4D56-9B84-42ACFBC39A25}" type="pres">
      <dgm:prSet presAssocID="{4F7A5199-BD66-495C-85F4-19646EBE6AF4}" presName="composite" presStyleCnt="0"/>
      <dgm:spPr/>
    </dgm:pt>
    <dgm:pt modelId="{DC8CF9FD-8B97-4C94-BD0D-91567962E139}" type="pres">
      <dgm:prSet presAssocID="{4F7A5199-BD66-495C-85F4-19646EBE6AF4}" presName="bentUpArrow1" presStyleLbl="alignImgPlace1" presStyleIdx="0" presStyleCnt="2"/>
      <dgm:spPr/>
    </dgm:pt>
    <dgm:pt modelId="{21D7A83A-20E0-4CEA-8E51-ABC345C8FD0F}" type="pres">
      <dgm:prSet presAssocID="{4F7A5199-BD66-495C-85F4-19646EBE6AF4}" presName="ParentText" presStyleLbl="node1" presStyleIdx="0" presStyleCnt="3" custScaleX="133908">
        <dgm:presLayoutVars>
          <dgm:chMax val="1"/>
          <dgm:chPref val="1"/>
          <dgm:bulletEnabled val="1"/>
        </dgm:presLayoutVars>
      </dgm:prSet>
      <dgm:spPr/>
    </dgm:pt>
    <dgm:pt modelId="{9F01E724-389C-4D9B-A5F5-357B8C2A3E00}" type="pres">
      <dgm:prSet presAssocID="{4F7A5199-BD66-495C-85F4-19646EBE6AF4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9907E92-CAC6-4695-AB5A-D31561B60356}" type="pres">
      <dgm:prSet presAssocID="{EB987C9D-D989-4D38-ADE4-A784571D908C}" presName="sibTrans" presStyleCnt="0"/>
      <dgm:spPr/>
    </dgm:pt>
    <dgm:pt modelId="{A67A94AE-10E5-42A8-9CE0-837D85E6E3AD}" type="pres">
      <dgm:prSet presAssocID="{57F0A828-00DE-454C-BC3D-6D0DFBEE240A}" presName="composite" presStyleCnt="0"/>
      <dgm:spPr/>
    </dgm:pt>
    <dgm:pt modelId="{0CAB5B6F-4A26-4ED5-85B6-41166B6AF862}" type="pres">
      <dgm:prSet presAssocID="{57F0A828-00DE-454C-BC3D-6D0DFBEE240A}" presName="bentUpArrow1" presStyleLbl="alignImgPlace1" presStyleIdx="1" presStyleCnt="2"/>
      <dgm:spPr/>
    </dgm:pt>
    <dgm:pt modelId="{039A39A0-3A40-4E18-B4ED-877337B9E394}" type="pres">
      <dgm:prSet presAssocID="{57F0A828-00DE-454C-BC3D-6D0DFBEE240A}" presName="ParentText" presStyleLbl="node1" presStyleIdx="1" presStyleCnt="3" custScaleX="144788">
        <dgm:presLayoutVars>
          <dgm:chMax val="1"/>
          <dgm:chPref val="1"/>
          <dgm:bulletEnabled val="1"/>
        </dgm:presLayoutVars>
      </dgm:prSet>
      <dgm:spPr/>
    </dgm:pt>
    <dgm:pt modelId="{8342E27A-AC0A-4A88-81FB-041B3F22963D}" type="pres">
      <dgm:prSet presAssocID="{57F0A828-00DE-454C-BC3D-6D0DFBEE240A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8F01A2A-158C-41FC-A150-FA4416B9681B}" type="pres">
      <dgm:prSet presAssocID="{348AF96C-859C-47F8-BA56-ADE939EF5DA3}" presName="sibTrans" presStyleCnt="0"/>
      <dgm:spPr/>
    </dgm:pt>
    <dgm:pt modelId="{4811127E-10B1-4D8A-B5E8-9698FE91C18A}" type="pres">
      <dgm:prSet presAssocID="{A1FA6C03-E196-4108-BAB4-4BAB5030BBD7}" presName="composite" presStyleCnt="0"/>
      <dgm:spPr/>
    </dgm:pt>
    <dgm:pt modelId="{07925F20-3872-4C65-B4EA-741672F2E929}" type="pres">
      <dgm:prSet presAssocID="{A1FA6C03-E196-4108-BAB4-4BAB5030BBD7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C3BFB33C-957A-46C0-80AD-EF5480BEE524}" type="pres">
      <dgm:prSet presAssocID="{A1FA6C03-E196-4108-BAB4-4BAB5030BBD7}" presName="FinalChildText" presStyleLbl="revTx" presStyleIdx="2" presStyleCnt="3" custScaleX="81756" custLinFactNeighborX="44172">
        <dgm:presLayoutVars>
          <dgm:chMax val="0"/>
          <dgm:chPref val="0"/>
          <dgm:bulletEnabled val="1"/>
        </dgm:presLayoutVars>
      </dgm:prSet>
      <dgm:spPr/>
    </dgm:pt>
  </dgm:ptLst>
  <dgm:cxnLst>
    <dgm:cxn modelId="{2B3B4D0A-B907-41CB-90A8-1BDA88DD3157}" srcId="{DA7BF368-1159-4CBF-B586-EFD339A4C0C5}" destId="{4F7A5199-BD66-495C-85F4-19646EBE6AF4}" srcOrd="0" destOrd="0" parTransId="{674E22B6-CD6A-42E0-B91C-4538C6EE6B4A}" sibTransId="{EB987C9D-D989-4D38-ADE4-A784571D908C}"/>
    <dgm:cxn modelId="{F1A9DD21-70C8-47F2-B386-E77278C3197B}" type="presOf" srcId="{57F0A828-00DE-454C-BC3D-6D0DFBEE240A}" destId="{039A39A0-3A40-4E18-B4ED-877337B9E394}" srcOrd="0" destOrd="0" presId="urn:microsoft.com/office/officeart/2005/8/layout/StepDownProcess"/>
    <dgm:cxn modelId="{80AD7B27-A430-4750-B198-0177854BE961}" type="presOf" srcId="{4F7A5199-BD66-495C-85F4-19646EBE6AF4}" destId="{21D7A83A-20E0-4CEA-8E51-ABC345C8FD0F}" srcOrd="0" destOrd="0" presId="urn:microsoft.com/office/officeart/2005/8/layout/StepDownProcess"/>
    <dgm:cxn modelId="{51DB3232-4330-413E-A579-3017FE6A8422}" type="presOf" srcId="{A1FA6C03-E196-4108-BAB4-4BAB5030BBD7}" destId="{07925F20-3872-4C65-B4EA-741672F2E929}" srcOrd="0" destOrd="0" presId="urn:microsoft.com/office/officeart/2005/8/layout/StepDownProcess"/>
    <dgm:cxn modelId="{5931ED5C-6C3B-40ED-91B0-D029ABE8CD49}" srcId="{A1FA6C03-E196-4108-BAB4-4BAB5030BBD7}" destId="{771463CB-D208-48BA-886B-D90D68AA907B}" srcOrd="0" destOrd="0" parTransId="{94DC6AF9-B4BD-4618-91A1-AB23000049EB}" sibTransId="{D8315C65-7947-40A6-9B6D-BDA4EF5FA2BD}"/>
    <dgm:cxn modelId="{BE49227F-623D-458A-86FA-36717E01A0CF}" srcId="{DA7BF368-1159-4CBF-B586-EFD339A4C0C5}" destId="{57F0A828-00DE-454C-BC3D-6D0DFBEE240A}" srcOrd="1" destOrd="0" parTransId="{896E676F-03EB-428F-982D-BBD5B32F0E82}" sibTransId="{348AF96C-859C-47F8-BA56-ADE939EF5DA3}"/>
    <dgm:cxn modelId="{B9A79B95-C00E-4C8E-8B18-2A918618BDAB}" srcId="{DA7BF368-1159-4CBF-B586-EFD339A4C0C5}" destId="{A1FA6C03-E196-4108-BAB4-4BAB5030BBD7}" srcOrd="2" destOrd="0" parTransId="{E66E2D6F-3EA9-4BD1-927A-B533A40F9D18}" sibTransId="{E94631F6-2A26-4296-B5B4-B8F35CF7CF7E}"/>
    <dgm:cxn modelId="{7869EBB7-1268-4FA0-BE34-19B50F471903}" type="presOf" srcId="{DA7BF368-1159-4CBF-B586-EFD339A4C0C5}" destId="{5CD7C753-0C34-4BB4-89E8-99AFD0870627}" srcOrd="0" destOrd="0" presId="urn:microsoft.com/office/officeart/2005/8/layout/StepDownProcess"/>
    <dgm:cxn modelId="{B1BA45CF-32C8-4336-925A-DA6BA7295C6B}" type="presOf" srcId="{771463CB-D208-48BA-886B-D90D68AA907B}" destId="{C3BFB33C-957A-46C0-80AD-EF5480BEE524}" srcOrd="0" destOrd="0" presId="urn:microsoft.com/office/officeart/2005/8/layout/StepDownProcess"/>
    <dgm:cxn modelId="{8A74E817-FEFE-445C-A118-61CEFFD091F8}" type="presParOf" srcId="{5CD7C753-0C34-4BB4-89E8-99AFD0870627}" destId="{2718123E-B82F-4D56-9B84-42ACFBC39A25}" srcOrd="0" destOrd="0" presId="urn:microsoft.com/office/officeart/2005/8/layout/StepDownProcess"/>
    <dgm:cxn modelId="{5D6D04B9-DC2E-487E-85D7-423ADB5F0B6D}" type="presParOf" srcId="{2718123E-B82F-4D56-9B84-42ACFBC39A25}" destId="{DC8CF9FD-8B97-4C94-BD0D-91567962E139}" srcOrd="0" destOrd="0" presId="urn:microsoft.com/office/officeart/2005/8/layout/StepDownProcess"/>
    <dgm:cxn modelId="{48BBFA27-986D-424C-B762-5D6D80EF4BC8}" type="presParOf" srcId="{2718123E-B82F-4D56-9B84-42ACFBC39A25}" destId="{21D7A83A-20E0-4CEA-8E51-ABC345C8FD0F}" srcOrd="1" destOrd="0" presId="urn:microsoft.com/office/officeart/2005/8/layout/StepDownProcess"/>
    <dgm:cxn modelId="{D0A7D9A7-3992-4A90-9AF6-2216A1667C13}" type="presParOf" srcId="{2718123E-B82F-4D56-9B84-42ACFBC39A25}" destId="{9F01E724-389C-4D9B-A5F5-357B8C2A3E00}" srcOrd="2" destOrd="0" presId="urn:microsoft.com/office/officeart/2005/8/layout/StepDownProcess"/>
    <dgm:cxn modelId="{0400D715-75A9-41DE-A196-268CBF3D3371}" type="presParOf" srcId="{5CD7C753-0C34-4BB4-89E8-99AFD0870627}" destId="{69907E92-CAC6-4695-AB5A-D31561B60356}" srcOrd="1" destOrd="0" presId="urn:microsoft.com/office/officeart/2005/8/layout/StepDownProcess"/>
    <dgm:cxn modelId="{0FB991AA-29A2-455E-9601-C7289D976A2E}" type="presParOf" srcId="{5CD7C753-0C34-4BB4-89E8-99AFD0870627}" destId="{A67A94AE-10E5-42A8-9CE0-837D85E6E3AD}" srcOrd="2" destOrd="0" presId="urn:microsoft.com/office/officeart/2005/8/layout/StepDownProcess"/>
    <dgm:cxn modelId="{D09653FA-0219-439E-BCBA-812854CE2E55}" type="presParOf" srcId="{A67A94AE-10E5-42A8-9CE0-837D85E6E3AD}" destId="{0CAB5B6F-4A26-4ED5-85B6-41166B6AF862}" srcOrd="0" destOrd="0" presId="urn:microsoft.com/office/officeart/2005/8/layout/StepDownProcess"/>
    <dgm:cxn modelId="{3267EC5D-3B91-4BDD-8BB6-DF6051B01F27}" type="presParOf" srcId="{A67A94AE-10E5-42A8-9CE0-837D85E6E3AD}" destId="{039A39A0-3A40-4E18-B4ED-877337B9E394}" srcOrd="1" destOrd="0" presId="urn:microsoft.com/office/officeart/2005/8/layout/StepDownProcess"/>
    <dgm:cxn modelId="{DE08160F-7044-487C-8142-B469E3BC2530}" type="presParOf" srcId="{A67A94AE-10E5-42A8-9CE0-837D85E6E3AD}" destId="{8342E27A-AC0A-4A88-81FB-041B3F22963D}" srcOrd="2" destOrd="0" presId="urn:microsoft.com/office/officeart/2005/8/layout/StepDownProcess"/>
    <dgm:cxn modelId="{501F57D2-81D1-4ABA-8855-A1776AD73A4D}" type="presParOf" srcId="{5CD7C753-0C34-4BB4-89E8-99AFD0870627}" destId="{A8F01A2A-158C-41FC-A150-FA4416B9681B}" srcOrd="3" destOrd="0" presId="urn:microsoft.com/office/officeart/2005/8/layout/StepDownProcess"/>
    <dgm:cxn modelId="{64938745-781C-41C8-942B-B4591B2DD9D1}" type="presParOf" srcId="{5CD7C753-0C34-4BB4-89E8-99AFD0870627}" destId="{4811127E-10B1-4D8A-B5E8-9698FE91C18A}" srcOrd="4" destOrd="0" presId="urn:microsoft.com/office/officeart/2005/8/layout/StepDownProcess"/>
    <dgm:cxn modelId="{ECC7FC08-7186-4A2D-BF12-949317B27A0D}" type="presParOf" srcId="{4811127E-10B1-4D8A-B5E8-9698FE91C18A}" destId="{07925F20-3872-4C65-B4EA-741672F2E929}" srcOrd="0" destOrd="0" presId="urn:microsoft.com/office/officeart/2005/8/layout/StepDownProcess"/>
    <dgm:cxn modelId="{342ED542-9169-41DA-B0C1-69EAC3625ADD}" type="presParOf" srcId="{4811127E-10B1-4D8A-B5E8-9698FE91C18A}" destId="{C3BFB33C-957A-46C0-80AD-EF5480BEE52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D60B7E-F860-48A0-B612-58C2A60ECF4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01AF968-4D95-4DD9-AF42-F0BA84AEDC1B}">
      <dgm:prSet phldrT="[Texto]"/>
      <dgm:spPr/>
      <dgm:t>
        <a:bodyPr/>
        <a:lstStyle/>
        <a:p>
          <a:r>
            <a:rPr lang="es-ES" dirty="0"/>
            <a:t>No es posible si no hay consenso institucional</a:t>
          </a:r>
        </a:p>
      </dgm:t>
    </dgm:pt>
    <dgm:pt modelId="{E7BCE514-833D-4B6F-A425-0373BC043F53}" type="parTrans" cxnId="{EC9D5121-7601-4C3D-AD3E-AA9550175174}">
      <dgm:prSet/>
      <dgm:spPr/>
      <dgm:t>
        <a:bodyPr/>
        <a:lstStyle/>
        <a:p>
          <a:endParaRPr lang="es-ES"/>
        </a:p>
      </dgm:t>
    </dgm:pt>
    <dgm:pt modelId="{DB6003C1-7F2A-4589-9995-EEFC16D9AC57}" type="sibTrans" cxnId="{EC9D5121-7601-4C3D-AD3E-AA9550175174}">
      <dgm:prSet/>
      <dgm:spPr/>
      <dgm:t>
        <a:bodyPr/>
        <a:lstStyle/>
        <a:p>
          <a:endParaRPr lang="es-ES"/>
        </a:p>
      </dgm:t>
    </dgm:pt>
    <dgm:pt modelId="{0AA81845-3D42-4362-AFFD-2A5B5249FA59}">
      <dgm:prSet phldrT="[Texto]"/>
      <dgm:spPr/>
      <dgm:t>
        <a:bodyPr/>
        <a:lstStyle/>
        <a:p>
          <a:r>
            <a:rPr lang="es-ES" dirty="0"/>
            <a:t>A qué diversidad nos referimos</a:t>
          </a:r>
        </a:p>
      </dgm:t>
    </dgm:pt>
    <dgm:pt modelId="{7847C74F-29D5-4BE6-8538-CFBE2FBE7FB4}" type="parTrans" cxnId="{A704FBF8-F54F-403F-BAC2-B6532847B1B6}">
      <dgm:prSet/>
      <dgm:spPr/>
      <dgm:t>
        <a:bodyPr/>
        <a:lstStyle/>
        <a:p>
          <a:endParaRPr lang="es-ES"/>
        </a:p>
      </dgm:t>
    </dgm:pt>
    <dgm:pt modelId="{AD42DA04-4E31-4FAF-BC6E-3326396EE984}" type="sibTrans" cxnId="{A704FBF8-F54F-403F-BAC2-B6532847B1B6}">
      <dgm:prSet/>
      <dgm:spPr/>
      <dgm:t>
        <a:bodyPr/>
        <a:lstStyle/>
        <a:p>
          <a:endParaRPr lang="es-ES"/>
        </a:p>
      </dgm:t>
    </dgm:pt>
    <dgm:pt modelId="{5FBB223C-C6A2-4A55-8B12-816159D0F75C}">
      <dgm:prSet phldrT="[Texto]"/>
      <dgm:spPr/>
      <dgm:t>
        <a:bodyPr/>
        <a:lstStyle/>
        <a:p>
          <a:r>
            <a:rPr lang="es-ES" dirty="0"/>
            <a:t>Índice de inclusión (UNESCO)</a:t>
          </a:r>
        </a:p>
      </dgm:t>
    </dgm:pt>
    <dgm:pt modelId="{62B5D91B-D57E-4E10-97CC-43C74969ED61}" type="parTrans" cxnId="{95210294-0C9A-4C25-89EA-BA2E92261386}">
      <dgm:prSet/>
      <dgm:spPr/>
      <dgm:t>
        <a:bodyPr/>
        <a:lstStyle/>
        <a:p>
          <a:endParaRPr lang="es-ES"/>
        </a:p>
      </dgm:t>
    </dgm:pt>
    <dgm:pt modelId="{C8EE9A34-A451-4809-AD59-B74A2F223655}" type="sibTrans" cxnId="{95210294-0C9A-4C25-89EA-BA2E92261386}">
      <dgm:prSet/>
      <dgm:spPr/>
      <dgm:t>
        <a:bodyPr/>
        <a:lstStyle/>
        <a:p>
          <a:endParaRPr lang="es-ES"/>
        </a:p>
      </dgm:t>
    </dgm:pt>
    <dgm:pt modelId="{3AACD80F-F7DB-481F-90C1-9C9B15CE34D3}">
      <dgm:prSet phldrT="[Texto]"/>
      <dgm:spPr/>
      <dgm:t>
        <a:bodyPr/>
        <a:lstStyle/>
        <a:p>
          <a:r>
            <a:rPr lang="es-ES" dirty="0"/>
            <a:t>Políticas</a:t>
          </a:r>
        </a:p>
      </dgm:t>
    </dgm:pt>
    <dgm:pt modelId="{2AB12EF7-5CFB-48C9-BA0C-9857E19660D0}" type="parTrans" cxnId="{70655CE5-8011-47A1-91B2-C0B6FC8B1C3D}">
      <dgm:prSet/>
      <dgm:spPr/>
      <dgm:t>
        <a:bodyPr/>
        <a:lstStyle/>
        <a:p>
          <a:endParaRPr lang="es-ES"/>
        </a:p>
      </dgm:t>
    </dgm:pt>
    <dgm:pt modelId="{0CF4F3CD-BB18-40F2-AB35-9D18E5E94624}" type="sibTrans" cxnId="{70655CE5-8011-47A1-91B2-C0B6FC8B1C3D}">
      <dgm:prSet/>
      <dgm:spPr/>
      <dgm:t>
        <a:bodyPr/>
        <a:lstStyle/>
        <a:p>
          <a:endParaRPr lang="es-ES"/>
        </a:p>
      </dgm:t>
    </dgm:pt>
    <dgm:pt modelId="{59A5C63C-13F1-4F8E-86F9-6C06E8CA3C26}">
      <dgm:prSet phldrT="[Texto]"/>
      <dgm:spPr/>
      <dgm:t>
        <a:bodyPr/>
        <a:lstStyle/>
        <a:p>
          <a:r>
            <a:rPr lang="es-ES" dirty="0"/>
            <a:t>Culturas</a:t>
          </a:r>
        </a:p>
      </dgm:t>
    </dgm:pt>
    <dgm:pt modelId="{7B0A00D7-F2B5-4BDE-88A3-840B4729AB8C}" type="parTrans" cxnId="{CD85058A-DEE6-411E-A4C0-41C10788BB02}">
      <dgm:prSet/>
      <dgm:spPr/>
      <dgm:t>
        <a:bodyPr/>
        <a:lstStyle/>
        <a:p>
          <a:endParaRPr lang="es-ES"/>
        </a:p>
      </dgm:t>
    </dgm:pt>
    <dgm:pt modelId="{53290630-FE12-4601-874D-635C24F39FD8}" type="sibTrans" cxnId="{CD85058A-DEE6-411E-A4C0-41C10788BB02}">
      <dgm:prSet/>
      <dgm:spPr/>
      <dgm:t>
        <a:bodyPr/>
        <a:lstStyle/>
        <a:p>
          <a:endParaRPr lang="es-ES"/>
        </a:p>
      </dgm:t>
    </dgm:pt>
    <dgm:pt modelId="{0EB8EE1D-E23E-48B8-9895-D82F4E19DE7F}">
      <dgm:prSet/>
      <dgm:spPr/>
      <dgm:t>
        <a:bodyPr/>
        <a:lstStyle/>
        <a:p>
          <a:r>
            <a:rPr lang="es-ES" dirty="0"/>
            <a:t>Prácticas de inclusión</a:t>
          </a:r>
        </a:p>
      </dgm:t>
    </dgm:pt>
    <dgm:pt modelId="{C1A9245F-04C6-4A2C-AA40-C68A3C1DD9EE}" type="parTrans" cxnId="{732C4849-52C8-4277-A137-B824D425CF1A}">
      <dgm:prSet/>
      <dgm:spPr/>
      <dgm:t>
        <a:bodyPr/>
        <a:lstStyle/>
        <a:p>
          <a:endParaRPr lang="es-ES"/>
        </a:p>
      </dgm:t>
    </dgm:pt>
    <dgm:pt modelId="{21AEDE13-2EE2-413C-84EC-688A5AB5F4F4}" type="sibTrans" cxnId="{732C4849-52C8-4277-A137-B824D425CF1A}">
      <dgm:prSet/>
      <dgm:spPr/>
      <dgm:t>
        <a:bodyPr/>
        <a:lstStyle/>
        <a:p>
          <a:endParaRPr lang="es-ES"/>
        </a:p>
      </dgm:t>
    </dgm:pt>
    <dgm:pt modelId="{D0AB6FFD-5F73-487A-9C2B-94EF1241FAAA}" type="pres">
      <dgm:prSet presAssocID="{56D60B7E-F860-48A0-B612-58C2A60ECF4D}" presName="diagram" presStyleCnt="0">
        <dgm:presLayoutVars>
          <dgm:dir/>
          <dgm:resizeHandles val="exact"/>
        </dgm:presLayoutVars>
      </dgm:prSet>
      <dgm:spPr/>
    </dgm:pt>
    <dgm:pt modelId="{C914FB5C-9E03-4619-9B10-8B58AA4FA450}" type="pres">
      <dgm:prSet presAssocID="{701AF968-4D95-4DD9-AF42-F0BA84AEDC1B}" presName="node" presStyleLbl="node1" presStyleIdx="0" presStyleCnt="6" custLinFactX="100000" custLinFactNeighborX="104379" custLinFactNeighborY="-21069">
        <dgm:presLayoutVars>
          <dgm:bulletEnabled val="1"/>
        </dgm:presLayoutVars>
      </dgm:prSet>
      <dgm:spPr/>
    </dgm:pt>
    <dgm:pt modelId="{742D6C84-31CD-40B8-8E3B-8356BD06DCCB}" type="pres">
      <dgm:prSet presAssocID="{DB6003C1-7F2A-4589-9995-EEFC16D9AC57}" presName="sibTrans" presStyleCnt="0"/>
      <dgm:spPr/>
    </dgm:pt>
    <dgm:pt modelId="{B5A3FF9A-BE94-46AC-9C1B-39E0391E018F}" type="pres">
      <dgm:prSet presAssocID="{0AA81845-3D42-4362-AFFD-2A5B5249FA59}" presName="node" presStyleLbl="node1" presStyleIdx="1" presStyleCnt="6" custLinFactX="-20717" custLinFactNeighborX="-100000" custLinFactNeighborY="-27940">
        <dgm:presLayoutVars>
          <dgm:bulletEnabled val="1"/>
        </dgm:presLayoutVars>
      </dgm:prSet>
      <dgm:spPr/>
    </dgm:pt>
    <dgm:pt modelId="{E85F595D-2415-413D-87EF-B1C7056F1C6E}" type="pres">
      <dgm:prSet presAssocID="{AD42DA04-4E31-4FAF-BC6E-3326396EE984}" presName="sibTrans" presStyleCnt="0"/>
      <dgm:spPr/>
    </dgm:pt>
    <dgm:pt modelId="{FC7CEB8A-6EFF-4714-B287-927E743A29C3}" type="pres">
      <dgm:prSet presAssocID="{5FBB223C-C6A2-4A55-8B12-816159D0F75C}" presName="node" presStyleLbl="node1" presStyleIdx="2" presStyleCnt="6" custScaleX="71931" custLinFactX="-6025" custLinFactNeighborX="-100000" custLinFactNeighborY="34703">
        <dgm:presLayoutVars>
          <dgm:bulletEnabled val="1"/>
        </dgm:presLayoutVars>
      </dgm:prSet>
      <dgm:spPr/>
    </dgm:pt>
    <dgm:pt modelId="{927421F3-1023-4939-A63A-33ACEB8C2BA3}" type="pres">
      <dgm:prSet presAssocID="{C8EE9A34-A451-4809-AD59-B74A2F223655}" presName="sibTrans" presStyleCnt="0"/>
      <dgm:spPr/>
    </dgm:pt>
    <dgm:pt modelId="{C5BBAFC2-6C08-4EB9-B2D7-07C6509C5F3F}" type="pres">
      <dgm:prSet presAssocID="{3AACD80F-F7DB-481F-90C1-9C9B15CE34D3}" presName="node" presStyleLbl="node1" presStyleIdx="3" presStyleCnt="6" custLinFactNeighborX="3407" custLinFactNeighborY="26126">
        <dgm:presLayoutVars>
          <dgm:bulletEnabled val="1"/>
        </dgm:presLayoutVars>
      </dgm:prSet>
      <dgm:spPr/>
    </dgm:pt>
    <dgm:pt modelId="{F868B9BD-067F-4AB2-B2C8-808153066AC1}" type="pres">
      <dgm:prSet presAssocID="{0CF4F3CD-BB18-40F2-AB35-9D18E5E94624}" presName="sibTrans" presStyleCnt="0"/>
      <dgm:spPr/>
    </dgm:pt>
    <dgm:pt modelId="{9CB046DC-A9E3-4C6C-ADA7-A87C62A4A505}" type="pres">
      <dgm:prSet presAssocID="{59A5C63C-13F1-4F8E-86F9-6C06E8CA3C26}" presName="node" presStyleLbl="node1" presStyleIdx="4" presStyleCnt="6" custLinFactNeighborX="4165" custLinFactNeighborY="28019">
        <dgm:presLayoutVars>
          <dgm:bulletEnabled val="1"/>
        </dgm:presLayoutVars>
      </dgm:prSet>
      <dgm:spPr/>
    </dgm:pt>
    <dgm:pt modelId="{71275C47-D66A-4265-9577-97126186F15F}" type="pres">
      <dgm:prSet presAssocID="{53290630-FE12-4601-874D-635C24F39FD8}" presName="sibTrans" presStyleCnt="0"/>
      <dgm:spPr/>
    </dgm:pt>
    <dgm:pt modelId="{D87BA7EE-A69D-4A11-ADF9-4DF93DAB98C2}" type="pres">
      <dgm:prSet presAssocID="{0EB8EE1D-E23E-48B8-9895-D82F4E19DE7F}" presName="node" presStyleLbl="node1" presStyleIdx="5" presStyleCnt="6" custLinFactNeighborX="1136" custLinFactNeighborY="27388">
        <dgm:presLayoutVars>
          <dgm:bulletEnabled val="1"/>
        </dgm:presLayoutVars>
      </dgm:prSet>
      <dgm:spPr/>
    </dgm:pt>
  </dgm:ptLst>
  <dgm:cxnLst>
    <dgm:cxn modelId="{EC9D5121-7601-4C3D-AD3E-AA9550175174}" srcId="{56D60B7E-F860-48A0-B612-58C2A60ECF4D}" destId="{701AF968-4D95-4DD9-AF42-F0BA84AEDC1B}" srcOrd="0" destOrd="0" parTransId="{E7BCE514-833D-4B6F-A425-0373BC043F53}" sibTransId="{DB6003C1-7F2A-4589-9995-EEFC16D9AC57}"/>
    <dgm:cxn modelId="{FD04B632-84B2-4537-A781-D266B0AD529F}" type="presOf" srcId="{701AF968-4D95-4DD9-AF42-F0BA84AEDC1B}" destId="{C914FB5C-9E03-4619-9B10-8B58AA4FA450}" srcOrd="0" destOrd="0" presId="urn:microsoft.com/office/officeart/2005/8/layout/default"/>
    <dgm:cxn modelId="{732C4849-52C8-4277-A137-B824D425CF1A}" srcId="{56D60B7E-F860-48A0-B612-58C2A60ECF4D}" destId="{0EB8EE1D-E23E-48B8-9895-D82F4E19DE7F}" srcOrd="5" destOrd="0" parTransId="{C1A9245F-04C6-4A2C-AA40-C68A3C1DD9EE}" sibTransId="{21AEDE13-2EE2-413C-84EC-688A5AB5F4F4}"/>
    <dgm:cxn modelId="{00BBD36B-B03E-4B20-B479-73D50276AAC2}" type="presOf" srcId="{56D60B7E-F860-48A0-B612-58C2A60ECF4D}" destId="{D0AB6FFD-5F73-487A-9C2B-94EF1241FAAA}" srcOrd="0" destOrd="0" presId="urn:microsoft.com/office/officeart/2005/8/layout/default"/>
    <dgm:cxn modelId="{CD85058A-DEE6-411E-A4C0-41C10788BB02}" srcId="{56D60B7E-F860-48A0-B612-58C2A60ECF4D}" destId="{59A5C63C-13F1-4F8E-86F9-6C06E8CA3C26}" srcOrd="4" destOrd="0" parTransId="{7B0A00D7-F2B5-4BDE-88A3-840B4729AB8C}" sibTransId="{53290630-FE12-4601-874D-635C24F39FD8}"/>
    <dgm:cxn modelId="{95210294-0C9A-4C25-89EA-BA2E92261386}" srcId="{56D60B7E-F860-48A0-B612-58C2A60ECF4D}" destId="{5FBB223C-C6A2-4A55-8B12-816159D0F75C}" srcOrd="2" destOrd="0" parTransId="{62B5D91B-D57E-4E10-97CC-43C74969ED61}" sibTransId="{C8EE9A34-A451-4809-AD59-B74A2F223655}"/>
    <dgm:cxn modelId="{822A4C98-F0BA-4678-8A6D-71A7ACAB4C42}" type="presOf" srcId="{59A5C63C-13F1-4F8E-86F9-6C06E8CA3C26}" destId="{9CB046DC-A9E3-4C6C-ADA7-A87C62A4A505}" srcOrd="0" destOrd="0" presId="urn:microsoft.com/office/officeart/2005/8/layout/default"/>
    <dgm:cxn modelId="{91B9F3BC-EBA4-4B4B-B719-890C897E90B3}" type="presOf" srcId="{0AA81845-3D42-4362-AFFD-2A5B5249FA59}" destId="{B5A3FF9A-BE94-46AC-9C1B-39E0391E018F}" srcOrd="0" destOrd="0" presId="urn:microsoft.com/office/officeart/2005/8/layout/default"/>
    <dgm:cxn modelId="{228284CD-3AFE-495D-939E-38009E048B92}" type="presOf" srcId="{3AACD80F-F7DB-481F-90C1-9C9B15CE34D3}" destId="{C5BBAFC2-6C08-4EB9-B2D7-07C6509C5F3F}" srcOrd="0" destOrd="0" presId="urn:microsoft.com/office/officeart/2005/8/layout/default"/>
    <dgm:cxn modelId="{5226A0D2-DB79-4D5C-BA53-E76933235D91}" type="presOf" srcId="{0EB8EE1D-E23E-48B8-9895-D82F4E19DE7F}" destId="{D87BA7EE-A69D-4A11-ADF9-4DF93DAB98C2}" srcOrd="0" destOrd="0" presId="urn:microsoft.com/office/officeart/2005/8/layout/default"/>
    <dgm:cxn modelId="{6E9CC0DD-626E-4614-938E-1FECBD70B821}" type="presOf" srcId="{5FBB223C-C6A2-4A55-8B12-816159D0F75C}" destId="{FC7CEB8A-6EFF-4714-B287-927E743A29C3}" srcOrd="0" destOrd="0" presId="urn:microsoft.com/office/officeart/2005/8/layout/default"/>
    <dgm:cxn modelId="{70655CE5-8011-47A1-91B2-C0B6FC8B1C3D}" srcId="{56D60B7E-F860-48A0-B612-58C2A60ECF4D}" destId="{3AACD80F-F7DB-481F-90C1-9C9B15CE34D3}" srcOrd="3" destOrd="0" parTransId="{2AB12EF7-5CFB-48C9-BA0C-9857E19660D0}" sibTransId="{0CF4F3CD-BB18-40F2-AB35-9D18E5E94624}"/>
    <dgm:cxn modelId="{A704FBF8-F54F-403F-BAC2-B6532847B1B6}" srcId="{56D60B7E-F860-48A0-B612-58C2A60ECF4D}" destId="{0AA81845-3D42-4362-AFFD-2A5B5249FA59}" srcOrd="1" destOrd="0" parTransId="{7847C74F-29D5-4BE6-8538-CFBE2FBE7FB4}" sibTransId="{AD42DA04-4E31-4FAF-BC6E-3326396EE984}"/>
    <dgm:cxn modelId="{B9666C99-250B-489D-B9AC-B08B36F6D642}" type="presParOf" srcId="{D0AB6FFD-5F73-487A-9C2B-94EF1241FAAA}" destId="{C914FB5C-9E03-4619-9B10-8B58AA4FA450}" srcOrd="0" destOrd="0" presId="urn:microsoft.com/office/officeart/2005/8/layout/default"/>
    <dgm:cxn modelId="{06E59476-1E00-49F1-AE1D-65EF980597BA}" type="presParOf" srcId="{D0AB6FFD-5F73-487A-9C2B-94EF1241FAAA}" destId="{742D6C84-31CD-40B8-8E3B-8356BD06DCCB}" srcOrd="1" destOrd="0" presId="urn:microsoft.com/office/officeart/2005/8/layout/default"/>
    <dgm:cxn modelId="{AF77164A-A26F-4F7F-BA4A-EB4D923F0D51}" type="presParOf" srcId="{D0AB6FFD-5F73-487A-9C2B-94EF1241FAAA}" destId="{B5A3FF9A-BE94-46AC-9C1B-39E0391E018F}" srcOrd="2" destOrd="0" presId="urn:microsoft.com/office/officeart/2005/8/layout/default"/>
    <dgm:cxn modelId="{73498F5D-04DA-42E1-827B-797951D630BB}" type="presParOf" srcId="{D0AB6FFD-5F73-487A-9C2B-94EF1241FAAA}" destId="{E85F595D-2415-413D-87EF-B1C7056F1C6E}" srcOrd="3" destOrd="0" presId="urn:microsoft.com/office/officeart/2005/8/layout/default"/>
    <dgm:cxn modelId="{DEA4F2D0-0636-46C9-89EC-3BD06BE595FB}" type="presParOf" srcId="{D0AB6FFD-5F73-487A-9C2B-94EF1241FAAA}" destId="{FC7CEB8A-6EFF-4714-B287-927E743A29C3}" srcOrd="4" destOrd="0" presId="urn:microsoft.com/office/officeart/2005/8/layout/default"/>
    <dgm:cxn modelId="{34468FCC-5B97-4121-BF40-B327D523D045}" type="presParOf" srcId="{D0AB6FFD-5F73-487A-9C2B-94EF1241FAAA}" destId="{927421F3-1023-4939-A63A-33ACEB8C2BA3}" srcOrd="5" destOrd="0" presId="urn:microsoft.com/office/officeart/2005/8/layout/default"/>
    <dgm:cxn modelId="{849489F1-CAF0-40DC-955F-2CFDB6377C77}" type="presParOf" srcId="{D0AB6FFD-5F73-487A-9C2B-94EF1241FAAA}" destId="{C5BBAFC2-6C08-4EB9-B2D7-07C6509C5F3F}" srcOrd="6" destOrd="0" presId="urn:microsoft.com/office/officeart/2005/8/layout/default"/>
    <dgm:cxn modelId="{FA5C9A8F-586E-46D3-9953-AE3059573376}" type="presParOf" srcId="{D0AB6FFD-5F73-487A-9C2B-94EF1241FAAA}" destId="{F868B9BD-067F-4AB2-B2C8-808153066AC1}" srcOrd="7" destOrd="0" presId="urn:microsoft.com/office/officeart/2005/8/layout/default"/>
    <dgm:cxn modelId="{5F5C9168-D3AF-4B03-82BF-2CE7C1556030}" type="presParOf" srcId="{D0AB6FFD-5F73-487A-9C2B-94EF1241FAAA}" destId="{9CB046DC-A9E3-4C6C-ADA7-A87C62A4A505}" srcOrd="8" destOrd="0" presId="urn:microsoft.com/office/officeart/2005/8/layout/default"/>
    <dgm:cxn modelId="{BBD04D79-CA17-4608-9D2A-B644504F393B}" type="presParOf" srcId="{D0AB6FFD-5F73-487A-9C2B-94EF1241FAAA}" destId="{71275C47-D66A-4265-9577-97126186F15F}" srcOrd="9" destOrd="0" presId="urn:microsoft.com/office/officeart/2005/8/layout/default"/>
    <dgm:cxn modelId="{85E2A585-A52A-47AA-A13B-B27B0CEDB1E2}" type="presParOf" srcId="{D0AB6FFD-5F73-487A-9C2B-94EF1241FAAA}" destId="{D87BA7EE-A69D-4A11-ADF9-4DF93DAB98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CF9FD-8B97-4C94-BD0D-91567962E139}">
      <dsp:nvSpPr>
        <dsp:cNvPr id="0" name=""/>
        <dsp:cNvSpPr/>
      </dsp:nvSpPr>
      <dsp:spPr>
        <a:xfrm rot="5400000">
          <a:off x="1499394" y="1634684"/>
          <a:ext cx="1445737" cy="1645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7A83A-20E0-4CEA-8E51-ABC345C8FD0F}">
      <dsp:nvSpPr>
        <dsp:cNvPr id="0" name=""/>
        <dsp:cNvSpPr/>
      </dsp:nvSpPr>
      <dsp:spPr>
        <a:xfrm>
          <a:off x="703740" y="32055"/>
          <a:ext cx="3259014" cy="17035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Históricamente nuestra área de trabajo fue la Educación Especial, apoyando procesos de integración de personas con discapacidad </a:t>
          </a:r>
        </a:p>
      </dsp:txBody>
      <dsp:txXfrm>
        <a:off x="786916" y="115231"/>
        <a:ext cx="3092662" cy="1537208"/>
      </dsp:txXfrm>
    </dsp:sp>
    <dsp:sp modelId="{9F01E724-389C-4D9B-A5F5-357B8C2A3E00}">
      <dsp:nvSpPr>
        <dsp:cNvPr id="0" name=""/>
        <dsp:cNvSpPr/>
      </dsp:nvSpPr>
      <dsp:spPr>
        <a:xfrm>
          <a:off x="3550133" y="194528"/>
          <a:ext cx="1770093" cy="1376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B5B6F-4A26-4ED5-85B6-41166B6AF862}">
      <dsp:nvSpPr>
        <dsp:cNvPr id="0" name=""/>
        <dsp:cNvSpPr/>
      </dsp:nvSpPr>
      <dsp:spPr>
        <a:xfrm rot="5400000">
          <a:off x="3847705" y="3548345"/>
          <a:ext cx="1445737" cy="16459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A39A0-3A40-4E18-B4ED-877337B9E394}">
      <dsp:nvSpPr>
        <dsp:cNvPr id="0" name=""/>
        <dsp:cNvSpPr/>
      </dsp:nvSpPr>
      <dsp:spPr>
        <a:xfrm>
          <a:off x="2919653" y="1945716"/>
          <a:ext cx="3523808" cy="17035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En la actualidad desde una mirada inclusiva postulamos una escuela donde todos puedan aprender  y ser felices</a:t>
          </a:r>
        </a:p>
      </dsp:txBody>
      <dsp:txXfrm>
        <a:off x="3002829" y="2028892"/>
        <a:ext cx="3357456" cy="1537208"/>
      </dsp:txXfrm>
    </dsp:sp>
    <dsp:sp modelId="{8342E27A-AC0A-4A88-81FB-041B3F22963D}">
      <dsp:nvSpPr>
        <dsp:cNvPr id="0" name=""/>
        <dsp:cNvSpPr/>
      </dsp:nvSpPr>
      <dsp:spPr>
        <a:xfrm>
          <a:off x="5898443" y="2108189"/>
          <a:ext cx="1770093" cy="1376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25F20-3872-4C65-B4EA-741672F2E929}">
      <dsp:nvSpPr>
        <dsp:cNvPr id="0" name=""/>
        <dsp:cNvSpPr/>
      </dsp:nvSpPr>
      <dsp:spPr>
        <a:xfrm>
          <a:off x="5135567" y="3859377"/>
          <a:ext cx="2433771" cy="17035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Nuestra propuesta para una educación inclusiva que atienda a la diversidad de cualquier origen </a:t>
          </a:r>
        </a:p>
      </dsp:txBody>
      <dsp:txXfrm>
        <a:off x="5218743" y="3942553"/>
        <a:ext cx="2267419" cy="1537208"/>
      </dsp:txXfrm>
    </dsp:sp>
    <dsp:sp modelId="{C3BFB33C-957A-46C0-80AD-EF5480BEE524}">
      <dsp:nvSpPr>
        <dsp:cNvPr id="0" name=""/>
        <dsp:cNvSpPr/>
      </dsp:nvSpPr>
      <dsp:spPr>
        <a:xfrm>
          <a:off x="8434546" y="4021850"/>
          <a:ext cx="1447157" cy="1376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1900" kern="1200" dirty="0"/>
            <a:t>INDEX </a:t>
          </a:r>
          <a:r>
            <a:rPr lang="es-ES" sz="1900" kern="1200" dirty="0" err="1"/>
            <a:t>for</a:t>
          </a:r>
          <a:r>
            <a:rPr lang="es-ES" sz="1900" kern="1200" dirty="0"/>
            <a:t> </a:t>
          </a:r>
          <a:r>
            <a:rPr lang="es-ES" sz="1900" kern="1200" dirty="0" err="1"/>
            <a:t>Inclusion</a:t>
          </a:r>
          <a:endParaRPr lang="es-ES" sz="1900" kern="1200" dirty="0"/>
        </a:p>
      </dsp:txBody>
      <dsp:txXfrm>
        <a:off x="8434546" y="4021850"/>
        <a:ext cx="1447157" cy="1376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4FB5C-9E03-4619-9B10-8B58AA4FA450}">
      <dsp:nvSpPr>
        <dsp:cNvPr id="0" name=""/>
        <dsp:cNvSpPr/>
      </dsp:nvSpPr>
      <dsp:spPr>
        <a:xfrm>
          <a:off x="7645428" y="588118"/>
          <a:ext cx="3500437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No es posible si no hay consenso institucional</a:t>
          </a:r>
        </a:p>
      </dsp:txBody>
      <dsp:txXfrm>
        <a:off x="7645428" y="588118"/>
        <a:ext cx="3500437" cy="2100262"/>
      </dsp:txXfrm>
    </dsp:sp>
    <dsp:sp modelId="{B5A3FF9A-BE94-46AC-9C1B-39E0391E018F}">
      <dsp:nvSpPr>
        <dsp:cNvPr id="0" name=""/>
        <dsp:cNvSpPr/>
      </dsp:nvSpPr>
      <dsp:spPr>
        <a:xfrm>
          <a:off x="116127" y="443809"/>
          <a:ext cx="3500437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A qué diversidad nos referimos</a:t>
          </a:r>
        </a:p>
      </dsp:txBody>
      <dsp:txXfrm>
        <a:off x="116127" y="443809"/>
        <a:ext cx="3500437" cy="2100262"/>
      </dsp:txXfrm>
    </dsp:sp>
    <dsp:sp modelId="{FC7CEB8A-6EFF-4714-B287-927E743A29C3}">
      <dsp:nvSpPr>
        <dsp:cNvPr id="0" name=""/>
        <dsp:cNvSpPr/>
      </dsp:nvSpPr>
      <dsp:spPr>
        <a:xfrm>
          <a:off x="4480892" y="1759477"/>
          <a:ext cx="2517899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Índice de inclusión (UNESCO)</a:t>
          </a:r>
        </a:p>
      </dsp:txBody>
      <dsp:txXfrm>
        <a:off x="4480892" y="1759477"/>
        <a:ext cx="2517899" cy="2100262"/>
      </dsp:txXfrm>
    </dsp:sp>
    <dsp:sp modelId="{C5BBAFC2-6C08-4EB9-B2D7-07C6509C5F3F}">
      <dsp:nvSpPr>
        <dsp:cNvPr id="0" name=""/>
        <dsp:cNvSpPr/>
      </dsp:nvSpPr>
      <dsp:spPr>
        <a:xfrm>
          <a:off x="119259" y="4029643"/>
          <a:ext cx="3500437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Políticas</a:t>
          </a:r>
        </a:p>
      </dsp:txBody>
      <dsp:txXfrm>
        <a:off x="119259" y="4029643"/>
        <a:ext cx="3500437" cy="2100262"/>
      </dsp:txXfrm>
    </dsp:sp>
    <dsp:sp modelId="{9CB046DC-A9E3-4C6C-ADA7-A87C62A4A505}">
      <dsp:nvSpPr>
        <dsp:cNvPr id="0" name=""/>
        <dsp:cNvSpPr/>
      </dsp:nvSpPr>
      <dsp:spPr>
        <a:xfrm>
          <a:off x="3996274" y="4069401"/>
          <a:ext cx="3500437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Culturas</a:t>
          </a:r>
        </a:p>
      </dsp:txBody>
      <dsp:txXfrm>
        <a:off x="3996274" y="4069401"/>
        <a:ext cx="3500437" cy="2100262"/>
      </dsp:txXfrm>
    </dsp:sp>
    <dsp:sp modelId="{D87BA7EE-A69D-4A11-ADF9-4DF93DAB98C2}">
      <dsp:nvSpPr>
        <dsp:cNvPr id="0" name=""/>
        <dsp:cNvSpPr/>
      </dsp:nvSpPr>
      <dsp:spPr>
        <a:xfrm>
          <a:off x="7700962" y="4056149"/>
          <a:ext cx="3500437" cy="2100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kern="1200" dirty="0"/>
            <a:t>Prácticas de inclusión</a:t>
          </a:r>
        </a:p>
      </dsp:txBody>
      <dsp:txXfrm>
        <a:off x="7700962" y="4056149"/>
        <a:ext cx="3500437" cy="210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9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132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4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5565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247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54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20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2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9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1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0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37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01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4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castilla@uncu.edu.ar" TargetMode="External"/><Relationship Id="rId2" Type="http://schemas.openxmlformats.org/officeDocument/2006/relationships/hyperlink" Target="mailto:monicaelicastilla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47694-8A40-4FF2-92C6-7F28983C0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046922"/>
            <a:ext cx="9448800" cy="3486427"/>
          </a:xfrm>
        </p:spPr>
        <p:txBody>
          <a:bodyPr>
            <a:normAutofit/>
          </a:bodyPr>
          <a:lstStyle/>
          <a:p>
            <a:pPr algn="ctr"/>
            <a:endParaRPr lang="es-ES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6320CD-3D8C-465C-BCE4-8057165A7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3878" y="4533349"/>
            <a:ext cx="9448800" cy="685800"/>
          </a:xfrm>
        </p:spPr>
        <p:txBody>
          <a:bodyPr/>
          <a:lstStyle/>
          <a:p>
            <a:pPr algn="r"/>
            <a:r>
              <a:rPr lang="es-ES" dirty="0"/>
              <a:t>Octubre 2019 – Ciudad de México Oaxaca - Argentina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A94C0B1-9AE1-42AC-B5E9-E54C3466AE9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43878" y="1213002"/>
            <a:ext cx="9276522" cy="265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1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9CE55595-166D-4B36-862B-70187AAA3F03}"/>
              </a:ext>
            </a:extLst>
          </p:cNvPr>
          <p:cNvSpPr/>
          <p:nvPr/>
        </p:nvSpPr>
        <p:spPr>
          <a:xfrm>
            <a:off x="445475" y="1179666"/>
            <a:ext cx="10636399" cy="4883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es-CL" sz="2800" b="1" dirty="0"/>
              <a:t>Para que sea posible el abordaje de la diversidad es necesario:</a:t>
            </a:r>
          </a:p>
          <a:p>
            <a:pPr>
              <a:lnSpc>
                <a:spcPct val="125000"/>
              </a:lnSpc>
              <a:defRPr/>
            </a:pPr>
            <a:endParaRPr lang="es-CL" sz="2800" b="1" dirty="0"/>
          </a:p>
          <a:p>
            <a:pPr marL="1371600" lvl="2" indent="-457200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s-ES" sz="2800" b="1" dirty="0"/>
              <a:t>Describir y conocer  el contexto socio-cultural</a:t>
            </a:r>
            <a:endParaRPr lang="es-CL" sz="2800" b="1" dirty="0"/>
          </a:p>
          <a:p>
            <a:pPr marL="1371600" lvl="2" indent="-457200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r>
              <a:rPr lang="es-CL" sz="2800" b="1" dirty="0"/>
              <a:t>Identificar las creencias y valores de la comunidad educativa y desde éstas valorar las oportunidades y los obstáculos que ofrece el contexto para trabajar en forma cooperativa y solidaria.</a:t>
            </a:r>
          </a:p>
          <a:p>
            <a:pPr marL="1371600" lvl="2" indent="-457200">
              <a:lnSpc>
                <a:spcPct val="125000"/>
              </a:lnSpc>
              <a:buFont typeface="Arial" panose="020B0604020202020204" pitchFamily="34" charset="0"/>
              <a:buChar char="•"/>
              <a:defRPr/>
            </a:pPr>
            <a:endParaRPr lang="es-CL" sz="2800" b="1" dirty="0"/>
          </a:p>
        </p:txBody>
      </p:sp>
    </p:spTree>
    <p:extLst>
      <p:ext uri="{BB962C8B-B14F-4D97-AF65-F5344CB8AC3E}">
        <p14:creationId xmlns:p14="http://schemas.microsoft.com/office/powerpoint/2010/main" val="274099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6D8DC1-2209-40B0-BDEC-6F9865475771}"/>
              </a:ext>
            </a:extLst>
          </p:cNvPr>
          <p:cNvSpPr/>
          <p:nvPr/>
        </p:nvSpPr>
        <p:spPr>
          <a:xfrm>
            <a:off x="410816" y="1188266"/>
            <a:ext cx="11065565" cy="526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  <a:defRPr/>
            </a:pPr>
            <a:r>
              <a:rPr lang="es-ES" sz="2800" b="1" dirty="0"/>
              <a:t>Planificación consensuada de los procesos de reflexión y autoevaluación</a:t>
            </a:r>
          </a:p>
          <a:p>
            <a:pPr>
              <a:lnSpc>
                <a:spcPct val="135000"/>
              </a:lnSpc>
              <a:defRPr/>
            </a:pPr>
            <a:endParaRPr lang="es-ES" sz="2800" b="1" dirty="0"/>
          </a:p>
          <a:p>
            <a:pPr>
              <a:lnSpc>
                <a:spcPct val="135000"/>
              </a:lnSpc>
              <a:defRPr/>
            </a:pPr>
            <a:r>
              <a:rPr lang="es-ES" sz="2800" b="1" dirty="0"/>
              <a:t>Objetivos a corto, a mediano y largo plazo que puedan ser valorados y evaluados concretamente</a:t>
            </a:r>
          </a:p>
          <a:p>
            <a:pPr>
              <a:lnSpc>
                <a:spcPct val="135000"/>
              </a:lnSpc>
              <a:defRPr/>
            </a:pPr>
            <a:endParaRPr lang="es-ES" sz="2800" b="1" dirty="0"/>
          </a:p>
          <a:p>
            <a:pPr>
              <a:lnSpc>
                <a:spcPct val="135000"/>
              </a:lnSpc>
              <a:defRPr/>
            </a:pPr>
            <a:r>
              <a:rPr lang="es-ES" sz="2800" b="1" dirty="0"/>
              <a:t>Criterios de evaluación de las acciones que permitan ir logrando objetivos e identificar fortalezas y debilidades del proceso.</a:t>
            </a:r>
          </a:p>
        </p:txBody>
      </p:sp>
    </p:spTree>
    <p:extLst>
      <p:ext uri="{BB962C8B-B14F-4D97-AF65-F5344CB8AC3E}">
        <p14:creationId xmlns:p14="http://schemas.microsoft.com/office/powerpoint/2010/main" val="196367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4A8E885-519A-43D6-84CE-C7EED0963350}"/>
              </a:ext>
            </a:extLst>
          </p:cNvPr>
          <p:cNvSpPr txBox="1"/>
          <p:nvPr/>
        </p:nvSpPr>
        <p:spPr>
          <a:xfrm>
            <a:off x="3220278" y="2140890"/>
            <a:ext cx="833561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Muchas gracias por su atención</a:t>
            </a:r>
          </a:p>
          <a:p>
            <a:pPr algn="ctr"/>
            <a:endParaRPr lang="es-ES" sz="2400" dirty="0"/>
          </a:p>
          <a:p>
            <a:pPr algn="ctr"/>
            <a:r>
              <a:rPr lang="es-ES" sz="2400" b="1" dirty="0"/>
              <a:t>Dra. Mónica Elisabeth Castilla </a:t>
            </a:r>
          </a:p>
          <a:p>
            <a:pPr algn="ctr"/>
            <a:r>
              <a:rPr lang="es-ES" sz="2400" b="1" dirty="0"/>
              <a:t>Instituto Universitario de Inclusión Social y Educativa Mendoza</a:t>
            </a:r>
          </a:p>
          <a:p>
            <a:pPr algn="ctr"/>
            <a:endParaRPr lang="es-ES" sz="2400" dirty="0">
              <a:hlinkClick r:id="rId2"/>
            </a:endParaRPr>
          </a:p>
          <a:p>
            <a:pPr algn="ctr"/>
            <a:endParaRPr lang="es-ES" sz="2400" dirty="0">
              <a:hlinkClick r:id="rId2"/>
            </a:endParaRPr>
          </a:p>
          <a:p>
            <a:pPr algn="r"/>
            <a:r>
              <a:rPr lang="es-ES" sz="2400" dirty="0">
                <a:hlinkClick r:id="rId2"/>
              </a:rPr>
              <a:t>monicaelicastilla@gmail.com</a:t>
            </a:r>
            <a:endParaRPr lang="es-ES" sz="2400" dirty="0"/>
          </a:p>
          <a:p>
            <a:pPr algn="r"/>
            <a:r>
              <a:rPr lang="es-ES" sz="2400" dirty="0">
                <a:hlinkClick r:id="rId3"/>
              </a:rPr>
              <a:t>mcastilla@uncu.edu.ar</a:t>
            </a:r>
            <a:endParaRPr lang="es-ES" sz="2400" dirty="0"/>
          </a:p>
          <a:p>
            <a:pPr algn="ctr"/>
            <a:endParaRPr lang="es-ES" sz="2400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4050E9-51BC-438D-BCF9-2034A89B2EE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277" y="5816330"/>
            <a:ext cx="3735705" cy="6642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712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47694-8A40-4FF2-92C6-7F28983C0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4"/>
            <a:ext cx="9448800" cy="2132491"/>
          </a:xfrm>
        </p:spPr>
        <p:txBody>
          <a:bodyPr>
            <a:normAutofit/>
          </a:bodyPr>
          <a:lstStyle/>
          <a:p>
            <a:r>
              <a:rPr lang="es-ES" sz="3200" dirty="0"/>
              <a:t>Desafíos en la formación docente para el desarrollo de capacidades profesionales para el  logro de una educación inclusiva y de calidad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6320CD-3D8C-465C-BCE4-8057165A7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3322" y="4798391"/>
            <a:ext cx="9448800" cy="1907210"/>
          </a:xfrm>
        </p:spPr>
        <p:txBody>
          <a:bodyPr>
            <a:noAutofit/>
          </a:bodyPr>
          <a:lstStyle/>
          <a:p>
            <a:pPr algn="r"/>
            <a:r>
              <a:rPr lang="es-ES" sz="1800" b="1" dirty="0"/>
              <a:t>Dra. Mónica Elisabeth Castilla </a:t>
            </a:r>
          </a:p>
          <a:p>
            <a:pPr algn="r"/>
            <a:r>
              <a:rPr lang="es-ES" sz="1800" b="1" dirty="0"/>
              <a:t>Instituto Universitario de Inclusión Social y Educativa </a:t>
            </a:r>
          </a:p>
          <a:p>
            <a:pPr algn="r"/>
            <a:r>
              <a:rPr lang="es-ES" sz="1800" b="1" dirty="0"/>
              <a:t>Mendoza</a:t>
            </a:r>
          </a:p>
          <a:p>
            <a:pPr algn="r"/>
            <a:endParaRPr lang="es-ES" sz="1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589A75-7E54-46B4-9EE9-469524EBEA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6295" y="6041391"/>
            <a:ext cx="3735705" cy="66421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122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77275-F38F-4215-B0F7-E592DE33B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974" y="0"/>
            <a:ext cx="10196267" cy="1303867"/>
          </a:xfrm>
        </p:spPr>
        <p:txBody>
          <a:bodyPr>
            <a:normAutofit/>
          </a:bodyPr>
          <a:lstStyle/>
          <a:p>
            <a:r>
              <a:rPr lang="es-ES" dirty="0"/>
              <a:t>capacidades profesionales de la formación docente inicial 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044B2A78-560F-4A25-93AC-E26E0619C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042" y="1033670"/>
            <a:ext cx="4101815" cy="5824330"/>
          </a:xfrm>
          <a:ln>
            <a:solidFill>
              <a:schemeClr val="tx1"/>
            </a:solidFill>
            <a:prstDash val="dashDot"/>
          </a:ln>
        </p:spPr>
        <p:txBody>
          <a:bodyPr>
            <a:normAutofit fontScale="92500" lnSpcReduction="20000"/>
          </a:bodyPr>
          <a:lstStyle/>
          <a:p>
            <a:endParaRPr lang="es-ES" dirty="0"/>
          </a:p>
          <a:p>
            <a:r>
              <a:rPr lang="es-ES" sz="1800" dirty="0"/>
              <a:t>Las capacidades son construcciones complejas de saberes y formas de acción que permiten además de intervenir en situaciones educativas, comprenderlas e interpretarlas, para poder resolver problemas característicos de la docencia.</a:t>
            </a:r>
          </a:p>
          <a:p>
            <a:endParaRPr lang="es-ES" sz="1800" dirty="0"/>
          </a:p>
          <a:p>
            <a:r>
              <a:rPr lang="es-ES" sz="1800" dirty="0"/>
              <a:t>Se asocian con tareas propias de la docencia como enseñar y generar ambientes favorables para el aprendizaje, a través de acciones individuales o la participación en equipos institucionales.</a:t>
            </a:r>
          </a:p>
          <a:p>
            <a:endParaRPr lang="es-ES" sz="1800" dirty="0"/>
          </a:p>
          <a:p>
            <a:r>
              <a:rPr lang="es-ES" sz="1800" dirty="0"/>
              <a:t>Su desarrollo es evolutivo, y en la formación inicial se debe dar un primer nivel de apropiación que luego se perfeccionará en el puesto de trabajo, con la socialización profesional y las experiencias de formación continua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2B14B3CC-ACE6-4270-83FE-0AB8DF414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38262" y="2756452"/>
            <a:ext cx="2807275" cy="1934818"/>
          </a:xfrm>
          <a:ln>
            <a:solidFill>
              <a:schemeClr val="tx1"/>
            </a:solidFill>
            <a:prstDash val="dashDot"/>
          </a:ln>
        </p:spPr>
        <p:txBody>
          <a:bodyPr>
            <a:normAutofit/>
          </a:bodyPr>
          <a:lstStyle/>
          <a:p>
            <a:r>
              <a:rPr lang="es-ES" sz="1800" dirty="0"/>
              <a:t>El Consejo Federal de </a:t>
            </a:r>
          </a:p>
          <a:p>
            <a:r>
              <a:rPr lang="es-ES" sz="1800" dirty="0"/>
              <a:t>Educación de Argentina en su </a:t>
            </a:r>
          </a:p>
          <a:p>
            <a:r>
              <a:rPr lang="es-ES" sz="1800" dirty="0"/>
              <a:t>Res.24/2007 considera la docencia como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B9B06E78-B550-4606-89EC-10599F04F2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44070" y="1190244"/>
            <a:ext cx="3625373" cy="5223807"/>
          </a:xfrm>
          <a:ln>
            <a:solidFill>
              <a:schemeClr val="tx1"/>
            </a:solidFill>
            <a:prstDash val="dash"/>
          </a:ln>
        </p:spPr>
        <p:txBody>
          <a:bodyPr>
            <a:noAutofit/>
          </a:bodyPr>
          <a:lstStyle/>
          <a:p>
            <a:r>
              <a:rPr lang="es-ES" sz="1800" dirty="0"/>
              <a:t>Práctica pedagógica construida</a:t>
            </a:r>
          </a:p>
          <a:p>
            <a:endParaRPr lang="es-ES" sz="1800" dirty="0"/>
          </a:p>
          <a:p>
            <a:r>
              <a:rPr lang="es-ES" sz="1800" dirty="0"/>
              <a:t>Práctica de mediación cultural reflexiva y crítica</a:t>
            </a:r>
          </a:p>
          <a:p>
            <a:endParaRPr lang="es-ES" sz="1800" dirty="0"/>
          </a:p>
          <a:p>
            <a:r>
              <a:rPr lang="es-ES" sz="1800" dirty="0"/>
              <a:t>Trabajo institucionalizado con autonomía y responsabilidad institucional</a:t>
            </a:r>
          </a:p>
          <a:p>
            <a:endParaRPr lang="es-ES" sz="1800" dirty="0"/>
          </a:p>
          <a:p>
            <a:r>
              <a:rPr lang="es-ES" sz="1800" dirty="0"/>
              <a:t>Profesión centrada en la enseñanza como acción intencional para la transmisión de la cultura y el conocimiento y el desarrollo de las  potencialidades y capacidades de los alumnos</a:t>
            </a:r>
          </a:p>
        </p:txBody>
      </p:sp>
      <p:sp>
        <p:nvSpPr>
          <p:cNvPr id="21" name="Flecha: a la derecha 20">
            <a:extLst>
              <a:ext uri="{FF2B5EF4-FFF2-40B4-BE49-F238E27FC236}">
                <a16:creationId xmlns:a16="http://schemas.microsoft.com/office/drawing/2014/main" id="{5B04FD84-506C-43A0-B71B-504C8CFB4113}"/>
              </a:ext>
            </a:extLst>
          </p:cNvPr>
          <p:cNvSpPr/>
          <p:nvPr/>
        </p:nvSpPr>
        <p:spPr>
          <a:xfrm>
            <a:off x="7553739" y="3710609"/>
            <a:ext cx="490331" cy="79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14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E3563D6-BC56-41BD-8B2F-F45D5ED0A841}"/>
              </a:ext>
            </a:extLst>
          </p:cNvPr>
          <p:cNvSpPr/>
          <p:nvPr/>
        </p:nvSpPr>
        <p:spPr>
          <a:xfrm>
            <a:off x="1802296" y="1"/>
            <a:ext cx="7938051" cy="106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Capacidades generales y específicas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E1017F7-C6E4-4389-8C47-3260A5388459}"/>
              </a:ext>
            </a:extLst>
          </p:cNvPr>
          <p:cNvSpPr/>
          <p:nvPr/>
        </p:nvSpPr>
        <p:spPr>
          <a:xfrm>
            <a:off x="490330" y="2113721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Actuar de acuerdo con las características de los estudiantes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9B076F5-9B5C-4630-AECE-D6FCB1C583FB}"/>
              </a:ext>
            </a:extLst>
          </p:cNvPr>
          <p:cNvSpPr/>
          <p:nvPr/>
        </p:nvSpPr>
        <p:spPr>
          <a:xfrm>
            <a:off x="490330" y="3064565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Dirigir la enseñanza y gestionar la clase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DFD80AF-45E9-45DC-B1C1-E5072A6425EB}"/>
              </a:ext>
            </a:extLst>
          </p:cNvPr>
          <p:cNvSpPr/>
          <p:nvPr/>
        </p:nvSpPr>
        <p:spPr>
          <a:xfrm>
            <a:off x="490330" y="4015409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Intervenir en la dinámica grupal y organizar el trabajo escolar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3F361C1-92C8-4752-AF1A-ABC09B27EC12}"/>
              </a:ext>
            </a:extLst>
          </p:cNvPr>
          <p:cNvSpPr/>
          <p:nvPr/>
        </p:nvSpPr>
        <p:spPr>
          <a:xfrm>
            <a:off x="490330" y="4966253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Intervenir en el espacio institucional  y comunitario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58A1C0EA-6198-4784-9A69-256CCD9ABEBB}"/>
              </a:ext>
            </a:extLst>
          </p:cNvPr>
          <p:cNvSpPr/>
          <p:nvPr/>
        </p:nvSpPr>
        <p:spPr>
          <a:xfrm>
            <a:off x="490330" y="5917095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Comprometerse con el propio proceso formativo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725AB15-FA70-442B-849B-90B4BA57AD58}"/>
              </a:ext>
            </a:extLst>
          </p:cNvPr>
          <p:cNvSpPr/>
          <p:nvPr/>
        </p:nvSpPr>
        <p:spPr>
          <a:xfrm>
            <a:off x="490330" y="1162877"/>
            <a:ext cx="3008244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Dominar los saberes a enseñar</a:t>
            </a: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0A668978-1614-4073-8F04-DE896EB9D89B}"/>
              </a:ext>
            </a:extLst>
          </p:cNvPr>
          <p:cNvSpPr/>
          <p:nvPr/>
        </p:nvSpPr>
        <p:spPr>
          <a:xfrm>
            <a:off x="3763615" y="1578663"/>
            <a:ext cx="1139687" cy="79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391642CB-83BC-42DC-92D7-A0D6B825DBCA}"/>
              </a:ext>
            </a:extLst>
          </p:cNvPr>
          <p:cNvSpPr/>
          <p:nvPr/>
        </p:nvSpPr>
        <p:spPr>
          <a:xfrm>
            <a:off x="3763616" y="2252871"/>
            <a:ext cx="1139687" cy="538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implica</a:t>
            </a: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AE442C79-8696-4500-95D0-F873EE0D1B47}"/>
              </a:ext>
            </a:extLst>
          </p:cNvPr>
          <p:cNvSpPr/>
          <p:nvPr/>
        </p:nvSpPr>
        <p:spPr>
          <a:xfrm>
            <a:off x="3809999" y="3132486"/>
            <a:ext cx="1139687" cy="424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implica</a:t>
            </a:r>
          </a:p>
        </p:txBody>
      </p:sp>
      <p:sp>
        <p:nvSpPr>
          <p:cNvPr id="21" name="Flecha: a la derecha 20">
            <a:extLst>
              <a:ext uri="{FF2B5EF4-FFF2-40B4-BE49-F238E27FC236}">
                <a16:creationId xmlns:a16="http://schemas.microsoft.com/office/drawing/2014/main" id="{B3132F22-710E-4791-9EA5-7C89BE474FFA}"/>
              </a:ext>
            </a:extLst>
          </p:cNvPr>
          <p:cNvSpPr/>
          <p:nvPr/>
        </p:nvSpPr>
        <p:spPr>
          <a:xfrm>
            <a:off x="3770243" y="4147936"/>
            <a:ext cx="1139687" cy="311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implica</a:t>
            </a:r>
          </a:p>
        </p:txBody>
      </p:sp>
      <p:sp>
        <p:nvSpPr>
          <p:cNvPr id="22" name="Flecha: a la derecha 21">
            <a:extLst>
              <a:ext uri="{FF2B5EF4-FFF2-40B4-BE49-F238E27FC236}">
                <a16:creationId xmlns:a16="http://schemas.microsoft.com/office/drawing/2014/main" id="{6CBCA33B-333D-436D-810B-781689A37E04}"/>
              </a:ext>
            </a:extLst>
          </p:cNvPr>
          <p:cNvSpPr/>
          <p:nvPr/>
        </p:nvSpPr>
        <p:spPr>
          <a:xfrm>
            <a:off x="3763614" y="5082204"/>
            <a:ext cx="1139687" cy="422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implica</a:t>
            </a:r>
          </a:p>
        </p:txBody>
      </p:sp>
      <p:sp>
        <p:nvSpPr>
          <p:cNvPr id="23" name="Flecha: a la derecha 22">
            <a:extLst>
              <a:ext uri="{FF2B5EF4-FFF2-40B4-BE49-F238E27FC236}">
                <a16:creationId xmlns:a16="http://schemas.microsoft.com/office/drawing/2014/main" id="{9726EC14-0E4A-4862-B274-D2C8E7789C1A}"/>
              </a:ext>
            </a:extLst>
          </p:cNvPr>
          <p:cNvSpPr/>
          <p:nvPr/>
        </p:nvSpPr>
        <p:spPr>
          <a:xfrm>
            <a:off x="3770242" y="6089371"/>
            <a:ext cx="1139687" cy="422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implica</a:t>
            </a: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8F80E423-DC9B-4C8E-A388-60268FADEB57}"/>
              </a:ext>
            </a:extLst>
          </p:cNvPr>
          <p:cNvSpPr/>
          <p:nvPr/>
        </p:nvSpPr>
        <p:spPr>
          <a:xfrm>
            <a:off x="5618922" y="1285461"/>
            <a:ext cx="6202017" cy="606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Seleccionar, organizar y jerarquizar saberes disciplinares</a:t>
            </a:r>
          </a:p>
        </p:txBody>
      </p:sp>
      <p:sp>
        <p:nvSpPr>
          <p:cNvPr id="25" name="Flecha: a la derecha 24">
            <a:extLst>
              <a:ext uri="{FF2B5EF4-FFF2-40B4-BE49-F238E27FC236}">
                <a16:creationId xmlns:a16="http://schemas.microsoft.com/office/drawing/2014/main" id="{2A20183E-DA61-4BC4-AB2E-FF9AB768AF4D}"/>
              </a:ext>
            </a:extLst>
          </p:cNvPr>
          <p:cNvSpPr/>
          <p:nvPr/>
        </p:nvSpPr>
        <p:spPr>
          <a:xfrm>
            <a:off x="3763615" y="1353380"/>
            <a:ext cx="1232456" cy="606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implica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8CFA9324-F911-48AA-AEFF-D8414771A181}"/>
              </a:ext>
            </a:extLst>
          </p:cNvPr>
          <p:cNvSpPr/>
          <p:nvPr/>
        </p:nvSpPr>
        <p:spPr>
          <a:xfrm>
            <a:off x="5618922" y="2226365"/>
            <a:ext cx="6202016" cy="606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Conocer a los estudiantes en sus semejanzas y diferencias</a:t>
            </a: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id="{3DA3B691-206E-43D0-AE55-E7ACDFBD2FCB}"/>
              </a:ext>
            </a:extLst>
          </p:cNvPr>
          <p:cNvSpPr/>
          <p:nvPr/>
        </p:nvSpPr>
        <p:spPr>
          <a:xfrm>
            <a:off x="5618922" y="3187150"/>
            <a:ext cx="6202017" cy="606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Planificar y ejecutar estrategias didácticas con su evaluación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40F15ABD-FD01-43EB-8DF7-3247134FEA94}"/>
              </a:ext>
            </a:extLst>
          </p:cNvPr>
          <p:cNvSpPr/>
          <p:nvPr/>
        </p:nvSpPr>
        <p:spPr>
          <a:xfrm>
            <a:off x="5618922" y="4147935"/>
            <a:ext cx="6202016" cy="818318"/>
          </a:xfrm>
          <a:prstGeom prst="roundRect">
            <a:avLst>
              <a:gd name="adj" fmla="val 111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Establecer pautas de funcionamiento que favorezcan el aprendizaje colaborativo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424D7D7F-7510-4E73-9146-0BF07B32AC46}"/>
              </a:ext>
            </a:extLst>
          </p:cNvPr>
          <p:cNvSpPr/>
          <p:nvPr/>
        </p:nvSpPr>
        <p:spPr>
          <a:xfrm>
            <a:off x="5512904" y="5304180"/>
            <a:ext cx="6308034" cy="460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Desarrollar estrategias de vinculación con la institución y la comunidad</a:t>
            </a:r>
          </a:p>
        </p:txBody>
      </p:sp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1A8DA7C3-83D7-498B-812C-D504B49FB7D1}"/>
              </a:ext>
            </a:extLst>
          </p:cNvPr>
          <p:cNvSpPr/>
          <p:nvPr/>
        </p:nvSpPr>
        <p:spPr>
          <a:xfrm>
            <a:off x="5565912" y="6089371"/>
            <a:ext cx="6308033" cy="556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Analizar críticamente el desarrollo de sus </a:t>
            </a:r>
            <a:r>
              <a:rPr lang="es-ES" dirty="0" err="1"/>
              <a:t>debiidades</a:t>
            </a:r>
            <a:r>
              <a:rPr lang="es-ES" dirty="0"/>
              <a:t> y fortalezas de formación</a:t>
            </a:r>
          </a:p>
        </p:txBody>
      </p:sp>
    </p:spTree>
    <p:extLst>
      <p:ext uri="{BB962C8B-B14F-4D97-AF65-F5344CB8AC3E}">
        <p14:creationId xmlns:p14="http://schemas.microsoft.com/office/powerpoint/2010/main" val="193573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D901168D-3DEE-4524-825F-20F1AC74DC6C}"/>
              </a:ext>
            </a:extLst>
          </p:cNvPr>
          <p:cNvSpPr/>
          <p:nvPr/>
        </p:nvSpPr>
        <p:spPr>
          <a:xfrm>
            <a:off x="927652" y="503583"/>
            <a:ext cx="10436088" cy="151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 Diseño Curricular de la Provincia de Mendoza  apunta a desarrollar en los estudiantes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38D111DB-365F-4894-A0A9-B0D561AE7A1D}"/>
              </a:ext>
            </a:extLst>
          </p:cNvPr>
          <p:cNvSpPr/>
          <p:nvPr/>
        </p:nvSpPr>
        <p:spPr>
          <a:xfrm>
            <a:off x="119270" y="2766391"/>
            <a:ext cx="282933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Comunicación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942C79AD-3857-4CB1-8B5C-83A822D08215}"/>
              </a:ext>
            </a:extLst>
          </p:cNvPr>
          <p:cNvSpPr/>
          <p:nvPr/>
        </p:nvSpPr>
        <p:spPr>
          <a:xfrm>
            <a:off x="4678017" y="2766391"/>
            <a:ext cx="254441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Pensamiento Crítico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B133F77B-B064-4508-8E0E-D9EF22FC9408}"/>
              </a:ext>
            </a:extLst>
          </p:cNvPr>
          <p:cNvSpPr/>
          <p:nvPr/>
        </p:nvSpPr>
        <p:spPr>
          <a:xfrm>
            <a:off x="8653670" y="2766391"/>
            <a:ext cx="28094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Compromiso y responsabilidad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FF7D604-8597-4481-B60E-C4DB090913B0}"/>
              </a:ext>
            </a:extLst>
          </p:cNvPr>
          <p:cNvSpPr/>
          <p:nvPr/>
        </p:nvSpPr>
        <p:spPr>
          <a:xfrm>
            <a:off x="407504" y="5068956"/>
            <a:ext cx="225287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Aprender a aprender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B79DC478-663B-44FF-8B26-9233FF53265E}"/>
              </a:ext>
            </a:extLst>
          </p:cNvPr>
          <p:cNvSpPr/>
          <p:nvPr/>
        </p:nvSpPr>
        <p:spPr>
          <a:xfrm>
            <a:off x="4678017" y="5181599"/>
            <a:ext cx="254441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Trabajo con otros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31E58CC4-9D32-4CD8-A10E-BCAAF6A73966}"/>
              </a:ext>
            </a:extLst>
          </p:cNvPr>
          <p:cNvSpPr/>
          <p:nvPr/>
        </p:nvSpPr>
        <p:spPr>
          <a:xfrm>
            <a:off x="8931965" y="5181599"/>
            <a:ext cx="253116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Resolución de problemas</a:t>
            </a:r>
          </a:p>
        </p:txBody>
      </p:sp>
      <p:sp>
        <p:nvSpPr>
          <p:cNvPr id="22" name="Globo: flecha cuádruple 21">
            <a:extLst>
              <a:ext uri="{FF2B5EF4-FFF2-40B4-BE49-F238E27FC236}">
                <a16:creationId xmlns:a16="http://schemas.microsoft.com/office/drawing/2014/main" id="{5FC8039F-8BC5-42D8-89F6-E55A7C5B5035}"/>
              </a:ext>
            </a:extLst>
          </p:cNvPr>
          <p:cNvSpPr/>
          <p:nvPr/>
        </p:nvSpPr>
        <p:spPr>
          <a:xfrm>
            <a:off x="2660374" y="3786808"/>
            <a:ext cx="6871252" cy="1162879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: curvada hacia la derecha 22">
            <a:extLst>
              <a:ext uri="{FF2B5EF4-FFF2-40B4-BE49-F238E27FC236}">
                <a16:creationId xmlns:a16="http://schemas.microsoft.com/office/drawing/2014/main" id="{7234C697-DBBA-4058-9051-C2804A8BA886}"/>
              </a:ext>
            </a:extLst>
          </p:cNvPr>
          <p:cNvSpPr/>
          <p:nvPr/>
        </p:nvSpPr>
        <p:spPr>
          <a:xfrm>
            <a:off x="1391478" y="4094922"/>
            <a:ext cx="490331" cy="7421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Flecha: curvada hacia la izquierda 23">
            <a:extLst>
              <a:ext uri="{FF2B5EF4-FFF2-40B4-BE49-F238E27FC236}">
                <a16:creationId xmlns:a16="http://schemas.microsoft.com/office/drawing/2014/main" id="{6D234705-4CA4-4643-960C-33705ECF827F}"/>
              </a:ext>
            </a:extLst>
          </p:cNvPr>
          <p:cNvSpPr/>
          <p:nvPr/>
        </p:nvSpPr>
        <p:spPr>
          <a:xfrm>
            <a:off x="10442713" y="3922643"/>
            <a:ext cx="490330" cy="7023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95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C97A5DB-CAC8-473B-A5F1-3ABA77497838}"/>
              </a:ext>
            </a:extLst>
          </p:cNvPr>
          <p:cNvSpPr/>
          <p:nvPr/>
        </p:nvSpPr>
        <p:spPr>
          <a:xfrm>
            <a:off x="1577009" y="450575"/>
            <a:ext cx="9448800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A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Desde el Instituto Universitario para la Inclusión Social y Educativa, nuestro equipo investiga en la línea: Educación, Diversidad, Calidad de Vida y Habilidades Sociales y,  en el presente período hemos abordado el Proyecto:  La formación docente inicial. Una mirada desde el enfoque de las capacidades propuestas por el Nuevo Diseño de Educación Primaria de Mendoza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7E6EF42-9BE6-4EEB-8D48-4AA2A96B3F51}"/>
              </a:ext>
            </a:extLst>
          </p:cNvPr>
          <p:cNvSpPr/>
          <p:nvPr/>
        </p:nvSpPr>
        <p:spPr>
          <a:xfrm>
            <a:off x="463825" y="1967950"/>
            <a:ext cx="11131825" cy="1461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dirty="0"/>
              <a:t>¿Qué capacidades se trabajan durante la formación docente inicial de Educación Primaria, tanto común como especial, a efectos de fortalecer la construcción del rol docente? y ¿a través de qué estrategias o actividades se propone este trabajo en las Instituciones de formación docente de la Provincia de Mendoza de jurisdicción nacional y provincial?</a:t>
            </a:r>
            <a:endParaRPr lang="es-ES" dirty="0"/>
          </a:p>
          <a:p>
            <a:endParaRPr lang="es-ES" dirty="0"/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1EC1FD3D-26C2-46B7-964D-794ABDBD20B7}"/>
              </a:ext>
            </a:extLst>
          </p:cNvPr>
          <p:cNvSpPr/>
          <p:nvPr/>
        </p:nvSpPr>
        <p:spPr>
          <a:xfrm rot="5400000">
            <a:off x="4820480" y="-1867952"/>
            <a:ext cx="2166728" cy="10933045"/>
          </a:xfrm>
          <a:prstGeom prst="rightBrace">
            <a:avLst>
              <a:gd name="adj1" fmla="val 8333"/>
              <a:gd name="adj2" fmla="val 495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B1698603-4485-4568-A19E-6171B665260F}"/>
              </a:ext>
            </a:extLst>
          </p:cNvPr>
          <p:cNvSpPr/>
          <p:nvPr/>
        </p:nvSpPr>
        <p:spPr>
          <a:xfrm>
            <a:off x="437322" y="4738860"/>
            <a:ext cx="11237840" cy="18607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Investigación descriptiva, con la aplicación de técnicas cualitativas y cuantitativas</a:t>
            </a:r>
          </a:p>
          <a:p>
            <a:pPr algn="ctr"/>
            <a:r>
              <a:rPr lang="es-ES" dirty="0"/>
              <a:t>En este momento estamos elaborando un instrumento piloto que luego será aplicado a toda la población de estudiantes de la provincia de Mendoza de jurisdicción provincial y nacional</a:t>
            </a:r>
          </a:p>
        </p:txBody>
      </p:sp>
    </p:spTree>
    <p:extLst>
      <p:ext uri="{BB962C8B-B14F-4D97-AF65-F5344CB8AC3E}">
        <p14:creationId xmlns:p14="http://schemas.microsoft.com/office/powerpoint/2010/main" val="180870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960EA27-6DE6-47A3-B503-86F2CC054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3481764"/>
              </p:ext>
            </p:extLst>
          </p:nvPr>
        </p:nvGraphicFramePr>
        <p:xfrm>
          <a:off x="278296" y="543340"/>
          <a:ext cx="9881704" cy="5594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DCB28ACA-5D3C-4287-A4C8-72B7F6A20833}"/>
              </a:ext>
            </a:extLst>
          </p:cNvPr>
          <p:cNvSpPr/>
          <p:nvPr/>
        </p:nvSpPr>
        <p:spPr>
          <a:xfrm>
            <a:off x="8070574" y="5115339"/>
            <a:ext cx="530087" cy="3313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21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06F9-67A5-4BDE-8321-33D6CE8F6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0" y="0"/>
            <a:ext cx="8610600" cy="958410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Abordaje de la diversidad en el aula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A5D1BEB-C5D3-4B50-A397-E5EB503290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3972601"/>
              </p:ext>
            </p:extLst>
          </p:nvPr>
        </p:nvGraphicFramePr>
        <p:xfrm>
          <a:off x="660952" y="246185"/>
          <a:ext cx="11201400" cy="6611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133A178-6BA3-4D4E-A351-1D4FEDECE617}"/>
              </a:ext>
            </a:extLst>
          </p:cNvPr>
          <p:cNvCxnSpPr/>
          <p:nvPr/>
        </p:nvCxnSpPr>
        <p:spPr>
          <a:xfrm>
            <a:off x="4863548" y="1656522"/>
            <a:ext cx="2796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55607D66-ADF5-4483-B6A3-90E1F8358B14}"/>
              </a:ext>
            </a:extLst>
          </p:cNvPr>
          <p:cNvCxnSpPr/>
          <p:nvPr/>
        </p:nvCxnSpPr>
        <p:spPr>
          <a:xfrm flipH="1">
            <a:off x="4771292" y="1301262"/>
            <a:ext cx="28884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80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06205-5E92-4A79-AC8F-B96896D0D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46" y="764373"/>
            <a:ext cx="11582400" cy="1293028"/>
          </a:xfrm>
        </p:spPr>
        <p:txBody>
          <a:bodyPr/>
          <a:lstStyle/>
          <a:p>
            <a:pPr algn="ctr"/>
            <a:r>
              <a:rPr lang="es-ES" dirty="0"/>
              <a:t>Índice de inclusión / </a:t>
            </a:r>
            <a:r>
              <a:rPr lang="es-ES" dirty="0" err="1"/>
              <a:t>Index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inclusion</a:t>
            </a:r>
            <a:endParaRPr lang="es-E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8D7541E-436E-480C-A366-7B06C37F045C}"/>
              </a:ext>
            </a:extLst>
          </p:cNvPr>
          <p:cNvSpPr/>
          <p:nvPr/>
        </p:nvSpPr>
        <p:spPr>
          <a:xfrm>
            <a:off x="1317061" y="1936806"/>
            <a:ext cx="8971722" cy="3828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0" indent="-274320" algn="just">
              <a:buFont typeface="Wingdings"/>
              <a:buChar char=""/>
              <a:defRPr/>
            </a:pPr>
            <a:r>
              <a:rPr lang="es-ES" dirty="0"/>
              <a:t>El </a:t>
            </a:r>
            <a:r>
              <a:rPr lang="es-ES" i="1" dirty="0" err="1"/>
              <a:t>Ìndice</a:t>
            </a:r>
            <a:r>
              <a:rPr lang="es-ES" i="1" dirty="0"/>
              <a:t> de Inclusión </a:t>
            </a:r>
            <a:r>
              <a:rPr lang="es-ES" dirty="0"/>
              <a:t>constituye un proceso de autoevaluación de las escuelas en relación con tres dimensiones; la cultura, las políticas y las prácticas de una educación inclusiva. (</a:t>
            </a:r>
            <a:r>
              <a:rPr lang="en-US" dirty="0"/>
              <a:t>Booth y </a:t>
            </a:r>
            <a:r>
              <a:rPr lang="en-US" dirty="0" err="1"/>
              <a:t>Ainscow</a:t>
            </a:r>
            <a:r>
              <a:rPr lang="en-US" dirty="0"/>
              <a:t> 2002)</a:t>
            </a:r>
          </a:p>
          <a:p>
            <a:pPr algn="just">
              <a:defRPr/>
            </a:pPr>
            <a:endParaRPr lang="en-US" dirty="0"/>
          </a:p>
          <a:p>
            <a:pPr marL="274320" indent="-274320" algn="just">
              <a:buFont typeface="Wingdings"/>
              <a:buChar char=""/>
              <a:defRPr/>
            </a:pPr>
            <a:r>
              <a:rPr lang="es-ES" dirty="0"/>
              <a:t>Actividad dinámica y reflexiva que permiten comprender los acontecimientos que ocurren en la interacción entre el docente y el estudiante, no sólo en el ámbito del aula sino también a nivel de toda la institución educativa. (Cabrero 2008)</a:t>
            </a:r>
          </a:p>
          <a:p>
            <a:pPr algn="just"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935907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2472</TotalTime>
  <Words>800</Words>
  <Application>Microsoft Office PowerPoint</Application>
  <PresentationFormat>Panorámica</PresentationFormat>
  <Paragraphs>85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Espiral</vt:lpstr>
      <vt:lpstr>Presentación de PowerPoint</vt:lpstr>
      <vt:lpstr>Desafíos en la formación docente para el desarrollo de capacidades profesionales para el  logro de una educación inclusiva y de calidad</vt:lpstr>
      <vt:lpstr>capacidades profesionales de la formación docente inicial </vt:lpstr>
      <vt:lpstr>Presentación de PowerPoint</vt:lpstr>
      <vt:lpstr>Presentación de PowerPoint</vt:lpstr>
      <vt:lpstr>Presentación de PowerPoint</vt:lpstr>
      <vt:lpstr>Presentación de PowerPoint</vt:lpstr>
      <vt:lpstr>Abordaje de la diversidad en el aula</vt:lpstr>
      <vt:lpstr>Índice de inclusión / Index for inclusion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de Conferencias y Talleres   Trayecto Formativo para aspirantes a Cargos Directivos  Dirección General de Planeamiento  Ministerio de Educación, Ciencia y Tecnología   La Rioja</dc:title>
  <dc:creator>Usuario</dc:creator>
  <cp:lastModifiedBy>Rosa María Mackinney</cp:lastModifiedBy>
  <cp:revision>41</cp:revision>
  <dcterms:created xsi:type="dcterms:W3CDTF">2019-09-24T00:16:58Z</dcterms:created>
  <dcterms:modified xsi:type="dcterms:W3CDTF">2019-10-20T06:10:00Z</dcterms:modified>
</cp:coreProperties>
</file>